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89" r:id="rId2"/>
    <p:sldId id="390" r:id="rId3"/>
    <p:sldId id="391" r:id="rId4"/>
    <p:sldId id="397" r:id="rId5"/>
    <p:sldId id="396" r:id="rId6"/>
    <p:sldId id="357" r:id="rId7"/>
    <p:sldId id="256" r:id="rId8"/>
    <p:sldId id="392" r:id="rId9"/>
    <p:sldId id="393" r:id="rId10"/>
    <p:sldId id="394" r:id="rId11"/>
    <p:sldId id="395" r:id="rId12"/>
    <p:sldId id="430" r:id="rId13"/>
    <p:sldId id="398" r:id="rId14"/>
    <p:sldId id="432" r:id="rId15"/>
    <p:sldId id="433" r:id="rId16"/>
    <p:sldId id="431" r:id="rId17"/>
    <p:sldId id="442" r:id="rId18"/>
    <p:sldId id="302" r:id="rId19"/>
    <p:sldId id="418" r:id="rId20"/>
    <p:sldId id="399" r:id="rId21"/>
    <p:sldId id="400" r:id="rId22"/>
    <p:sldId id="401" r:id="rId23"/>
    <p:sldId id="420" r:id="rId24"/>
    <p:sldId id="421" r:id="rId25"/>
    <p:sldId id="422" r:id="rId26"/>
    <p:sldId id="423" r:id="rId27"/>
    <p:sldId id="402" r:id="rId28"/>
    <p:sldId id="403" r:id="rId29"/>
    <p:sldId id="404" r:id="rId30"/>
    <p:sldId id="405" r:id="rId31"/>
    <p:sldId id="434" r:id="rId32"/>
    <p:sldId id="406" r:id="rId33"/>
    <p:sldId id="43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2"/>
    <p:restoredTop sz="94643"/>
  </p:normalViewPr>
  <p:slideViewPr>
    <p:cSldViewPr snapToGrid="0" snapToObjects="1">
      <p:cViewPr varScale="1">
        <p:scale>
          <a:sx n="114" d="100"/>
          <a:sy n="114" d="100"/>
        </p:scale>
        <p:origin x="1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2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3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3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5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9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6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0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9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6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625C8-6F65-0B42-AC45-A879807D6D8F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EC647-EE04-7844-9B39-DEDF49F50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4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://bowtie-bio.sourceforge.net/bowtie2/faq.s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://bowtie-bio.sourceforge.net/bowtie2/faq.s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A78CC-41E2-9D4A-B0AF-FA92BE44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63" y="0"/>
            <a:ext cx="60886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6B4AA2-4763-5244-BDD2-674D403220E0}"/>
              </a:ext>
            </a:extLst>
          </p:cNvPr>
          <p:cNvSpPr/>
          <p:nvPr/>
        </p:nvSpPr>
        <p:spPr>
          <a:xfrm>
            <a:off x="1650670" y="1"/>
            <a:ext cx="6008914" cy="203454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0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30B41-99A7-E548-83C1-2AD5CEAD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80010"/>
            <a:ext cx="8421519" cy="656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3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2C4B8-CC0D-9744-9A7C-6D40CAA3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2" y="1131794"/>
            <a:ext cx="8713207" cy="439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03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2EA152-BD1E-DE48-B62F-4B567EFA3A7F}"/>
              </a:ext>
            </a:extLst>
          </p:cNvPr>
          <p:cNvSpPr/>
          <p:nvPr/>
        </p:nvSpPr>
        <p:spPr>
          <a:xfrm>
            <a:off x="525618" y="180766"/>
            <a:ext cx="8129587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#Peak analysis</a:t>
            </a:r>
          </a:p>
          <a:p>
            <a:r>
              <a:rPr lang="en-US" sz="1600" dirty="0"/>
              <a:t>IP.sorted.dedup.q20.bam and Input.sorted.dedup.q20.bam --&gt; .peak analysis using macs2</a:t>
            </a:r>
          </a:p>
          <a:p>
            <a:endParaRPr lang="en-US" sz="1600" dirty="0"/>
          </a:p>
          <a:p>
            <a:r>
              <a:rPr lang="en-US" sz="1600" dirty="0"/>
              <a:t>#example</a:t>
            </a:r>
          </a:p>
          <a:p>
            <a:endParaRPr lang="en-US" sz="1600" dirty="0"/>
          </a:p>
          <a:p>
            <a:r>
              <a:rPr lang="en-US" sz="1600" dirty="0"/>
              <a:t>module load macs/1.4.2</a:t>
            </a:r>
          </a:p>
          <a:p>
            <a:endParaRPr lang="en-US" sz="1600" dirty="0"/>
          </a:p>
          <a:p>
            <a:pPr lvl="1"/>
            <a:r>
              <a:rPr lang="en-US" sz="1600" dirty="0" err="1"/>
              <a:t>bsub</a:t>
            </a:r>
            <a:r>
              <a:rPr lang="en-US" sz="1600" dirty="0"/>
              <a:t> -q short -o log5 -n 2 -R </a:t>
            </a:r>
            <a:r>
              <a:rPr lang="en-US" sz="1600" dirty="0" err="1"/>
              <a:t>rusage</a:t>
            </a:r>
            <a:r>
              <a:rPr lang="en-US" sz="1600" dirty="0"/>
              <a:t>[mem=20000] -W120 -R span[hosts=1] "macs2 </a:t>
            </a:r>
            <a:r>
              <a:rPr lang="en-US" sz="1600" dirty="0" err="1"/>
              <a:t>callpeak</a:t>
            </a:r>
            <a:r>
              <a:rPr lang="en-US" sz="1600" dirty="0"/>
              <a:t> -t ProlnoCu_IP_rep1.sorted.dedup.q20.bam -c ProlnoCu_IN_rep1_sorted.dedup.q20.bam -f BAM -g mm -q 0.05 -n </a:t>
            </a:r>
            <a:r>
              <a:rPr lang="en-US" sz="1600" dirty="0" err="1"/>
              <a:t>ProlnoCu</a:t>
            </a:r>
            <a:r>
              <a:rPr lang="en-US" sz="1600" dirty="0"/>
              <a:t> _rep1_q0.05"</a:t>
            </a:r>
          </a:p>
          <a:p>
            <a:pPr lvl="1"/>
            <a:endParaRPr lang="en-US" sz="1600" dirty="0"/>
          </a:p>
          <a:p>
            <a:pPr lvl="1"/>
            <a:r>
              <a:rPr lang="en-US" sz="1600" i="1" dirty="0"/>
              <a:t>If </a:t>
            </a:r>
            <a:r>
              <a:rPr lang="en-US" sz="1600" i="1" dirty="0" err="1"/>
              <a:t>ChIP-Seq</a:t>
            </a:r>
            <a:r>
              <a:rPr lang="en-US" sz="1600" i="1" dirty="0"/>
              <a:t>  is paired-end: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 err="1"/>
              <a:t>bsub</a:t>
            </a:r>
            <a:r>
              <a:rPr lang="en-US" sz="1600" dirty="0"/>
              <a:t> -q short -n 1 -R </a:t>
            </a:r>
            <a:r>
              <a:rPr lang="en-US" sz="1600" dirty="0" err="1"/>
              <a:t>rusage</a:t>
            </a:r>
            <a:r>
              <a:rPr lang="en-US" sz="1600" dirty="0"/>
              <a:t>[mem=20000] -W120 "macs2 </a:t>
            </a:r>
            <a:r>
              <a:rPr lang="en-US" sz="1600" dirty="0" err="1"/>
              <a:t>callpeak</a:t>
            </a:r>
            <a:r>
              <a:rPr lang="en-US" sz="1600" dirty="0"/>
              <a:t> -t ProlnoCu_IP_rep1_sorted.dedup.q20.bam -c ProlnoCu_IN_rep1_sorted.dedup.q20.bam -f BAMPE -g mm -q 0.05 -n D1Prmt5_n1n2_q0.05_PE"</a:t>
            </a:r>
          </a:p>
          <a:p>
            <a:pPr lvl="1"/>
            <a:endParaRPr lang="en-US" sz="1600" dirty="0"/>
          </a:p>
          <a:p>
            <a:pPr lvl="1"/>
            <a:r>
              <a:rPr lang="en-US" sz="1600" i="1" dirty="0"/>
              <a:t>For broader peaks, another option (but better broad peak software exists):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 err="1"/>
              <a:t>bsub</a:t>
            </a:r>
            <a:r>
              <a:rPr lang="en-US" sz="1600" dirty="0"/>
              <a:t> -q short -o log -n 1 -R </a:t>
            </a:r>
            <a:r>
              <a:rPr lang="en-US" sz="1600" dirty="0" err="1"/>
              <a:t>rusage</a:t>
            </a:r>
            <a:r>
              <a:rPr lang="en-US" sz="1600" dirty="0"/>
              <a:t>[mem=20000] -W120 "macs2 </a:t>
            </a:r>
            <a:r>
              <a:rPr lang="en-US" sz="1600" dirty="0" err="1"/>
              <a:t>callpeak</a:t>
            </a:r>
            <a:r>
              <a:rPr lang="en-US" sz="1600" dirty="0"/>
              <a:t> -t ProlnoCu_IP_rep1_sorted.dedup.q20.bam -c ProlnoCu_IN_rep1_sorted.dedup.q20.bam -f BAM -g mm --broad --broad-cutoff 0.05 -n D2_H3k27me3_q0.1"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BDE19F-61D8-3048-AF92-EBFEBEE1CA73}"/>
              </a:ext>
            </a:extLst>
          </p:cNvPr>
          <p:cNvSpPr/>
          <p:nvPr/>
        </p:nvSpPr>
        <p:spPr>
          <a:xfrm>
            <a:off x="2982799" y="3977640"/>
            <a:ext cx="6008914" cy="121586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8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58933-4863-064F-B450-2C96FCEA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95" y="876522"/>
            <a:ext cx="8277975" cy="5691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AFAE74-F6E6-6446-9B88-22C86813E50D}"/>
              </a:ext>
            </a:extLst>
          </p:cNvPr>
          <p:cNvSpPr txBox="1"/>
          <p:nvPr/>
        </p:nvSpPr>
        <p:spPr>
          <a:xfrm>
            <a:off x="367990" y="289932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Report</a:t>
            </a:r>
          </a:p>
        </p:txBody>
      </p:sp>
    </p:spTree>
    <p:extLst>
      <p:ext uri="{BB962C8B-B14F-4D97-AF65-F5344CB8AC3E}">
        <p14:creationId xmlns:p14="http://schemas.microsoft.com/office/powerpoint/2010/main" val="364929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8E5DFF-1207-9641-8223-2B4765E9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2" y="648112"/>
            <a:ext cx="8864937" cy="5239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1AF7F-23BE-3C43-9CFF-CAA8A4075E10}"/>
              </a:ext>
            </a:extLst>
          </p:cNvPr>
          <p:cNvSpPr txBox="1"/>
          <p:nvPr/>
        </p:nvSpPr>
        <p:spPr>
          <a:xfrm>
            <a:off x="446049" y="278780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MACS output</a:t>
            </a:r>
          </a:p>
        </p:txBody>
      </p:sp>
    </p:spTree>
    <p:extLst>
      <p:ext uri="{BB962C8B-B14F-4D97-AF65-F5344CB8AC3E}">
        <p14:creationId xmlns:p14="http://schemas.microsoft.com/office/powerpoint/2010/main" val="255349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EB049-88F3-F041-BFB8-71E37C89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1" y="1988158"/>
            <a:ext cx="4876800" cy="4826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D733312-1739-0449-AB31-C64F26FDEA35}"/>
              </a:ext>
            </a:extLst>
          </p:cNvPr>
          <p:cNvSpPr/>
          <p:nvPr/>
        </p:nvSpPr>
        <p:spPr>
          <a:xfrm>
            <a:off x="1966331" y="3748811"/>
            <a:ext cx="4724400" cy="205182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9E819-1FA2-C04E-A055-0E74B12A9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804"/>
          <a:stretch/>
        </p:blipFill>
        <p:spPr>
          <a:xfrm>
            <a:off x="814040" y="90449"/>
            <a:ext cx="6311590" cy="4435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17F52C-8677-9A41-B41C-F8F3F4C3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01" b="7006"/>
          <a:stretch/>
        </p:blipFill>
        <p:spPr>
          <a:xfrm>
            <a:off x="814040" y="534019"/>
            <a:ext cx="6311590" cy="14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58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A78CC-41E2-9D4A-B0AF-FA92BE44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63" y="0"/>
            <a:ext cx="60886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6B4AA2-4763-5244-BDD2-674D403220E0}"/>
              </a:ext>
            </a:extLst>
          </p:cNvPr>
          <p:cNvSpPr/>
          <p:nvPr/>
        </p:nvSpPr>
        <p:spPr>
          <a:xfrm>
            <a:off x="1527663" y="2166150"/>
            <a:ext cx="6008914" cy="370632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0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 txBox="1">
            <a:spLocks/>
          </p:cNvSpPr>
          <p:nvPr/>
        </p:nvSpPr>
        <p:spPr bwMode="auto">
          <a:xfrm>
            <a:off x="457200" y="1301750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rgbClr val="000000"/>
                </a:solidFill>
                <a:latin typeface="Arial" charset="0"/>
                <a:cs typeface="Arial" charset="0"/>
              </a:rPr>
              <a:t>RNA-</a:t>
            </a:r>
            <a:r>
              <a:rPr lang="en-US" b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Pipline</a:t>
            </a:r>
            <a:endParaRPr lang="en-US" b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cs typeface="Arial" charset="0"/>
              </a:rPr>
              <a:t>Methods and Tools</a:t>
            </a:r>
          </a:p>
        </p:txBody>
      </p:sp>
      <p:sp>
        <p:nvSpPr>
          <p:cNvPr id="88069" name="TextBox 9"/>
          <p:cNvSpPr txBox="1">
            <a:spLocks noChangeArrowheads="1"/>
          </p:cNvSpPr>
          <p:nvPr/>
        </p:nvSpPr>
        <p:spPr bwMode="auto">
          <a:xfrm>
            <a:off x="4068763" y="2986088"/>
            <a:ext cx="4618037" cy="58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Bowtie2 to align reads in a splice-aware manner and aids the discovery of new splice junctions</a:t>
            </a:r>
          </a:p>
        </p:txBody>
      </p:sp>
      <p:sp>
        <p:nvSpPr>
          <p:cNvPr id="88070" name="TextBox 10"/>
          <p:cNvSpPr txBox="1">
            <a:spLocks noChangeArrowheads="1"/>
          </p:cNvSpPr>
          <p:nvPr/>
        </p:nvSpPr>
        <p:spPr bwMode="auto">
          <a:xfrm>
            <a:off x="4068763" y="4450715"/>
            <a:ext cx="4618037" cy="161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RSEM is a software package for estimating gene and isoform expression levels from RNA-</a:t>
            </a:r>
            <a:r>
              <a:rPr lang="en-US" sz="1400" dirty="0" err="1">
                <a:solidFill>
                  <a:srgbClr val="000000"/>
                </a:solidFill>
                <a:latin typeface="Arial" charset="0"/>
              </a:rPr>
              <a:t>Seq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data. The RSEM package provides an user-friendly interface, supports threads for parallel computation of the EM algorithm, single-end and paired-end read data, quality scores, variable-length reads and RSPD estimation. </a:t>
            </a:r>
          </a:p>
        </p:txBody>
      </p:sp>
      <p:sp>
        <p:nvSpPr>
          <p:cNvPr id="88071" name="TextBox 11"/>
          <p:cNvSpPr txBox="1">
            <a:spLocks noChangeArrowheads="1"/>
          </p:cNvSpPr>
          <p:nvPr/>
        </p:nvSpPr>
        <p:spPr bwMode="auto">
          <a:xfrm>
            <a:off x="4068763" y="1978025"/>
            <a:ext cx="461803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  <a:hlinkClick r:id="rId2"/>
              </a:rPr>
              <a:t>Bowtie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and Bowtie2 use Burrows-Wheeler indexing for aligning reads. With bowtie2 there is no upper limit on the read length</a:t>
            </a:r>
          </a:p>
        </p:txBody>
      </p:sp>
      <p:pic>
        <p:nvPicPr>
          <p:cNvPr id="38914" name="Picture 2" descr="Bioinformatics Pipeline for Transcriptome Sequencing Analysis ...">
            <a:extLst>
              <a:ext uri="{FF2B5EF4-FFF2-40B4-BE49-F238E27FC236}">
                <a16:creationId xmlns:a16="http://schemas.microsoft.com/office/drawing/2014/main" id="{DC18669E-1EAE-FB46-9949-E707107A0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36" y="2110422"/>
            <a:ext cx="3622643" cy="44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DBA76E-1BFA-4D47-B921-39ADFE21077D}"/>
              </a:ext>
            </a:extLst>
          </p:cNvPr>
          <p:cNvSpPr/>
          <p:nvPr/>
        </p:nvSpPr>
        <p:spPr>
          <a:xfrm>
            <a:off x="1383030" y="2849880"/>
            <a:ext cx="1314450" cy="407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Bowtie2</a:t>
            </a:r>
          </a:p>
        </p:txBody>
      </p:sp>
    </p:spTree>
    <p:extLst>
      <p:ext uri="{BB962C8B-B14F-4D97-AF65-F5344CB8AC3E}">
        <p14:creationId xmlns:p14="http://schemas.microsoft.com/office/powerpoint/2010/main" val="988127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70F998-3794-CB42-9CEC-CB42CB679FAF}"/>
              </a:ext>
            </a:extLst>
          </p:cNvPr>
          <p:cNvSpPr txBox="1"/>
          <p:nvPr/>
        </p:nvSpPr>
        <p:spPr>
          <a:xfrm>
            <a:off x="609352" y="474546"/>
            <a:ext cx="453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bioinfo.umassmed.edu</a:t>
            </a:r>
            <a:r>
              <a:rPr lang="en-US" dirty="0"/>
              <a:t>/</a:t>
            </a:r>
            <a:r>
              <a:rPr lang="en-US" dirty="0" err="1"/>
              <a:t>index.php?p</a:t>
            </a:r>
            <a:r>
              <a:rPr lang="en-US" dirty="0"/>
              <a:t>=4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75C6F-AB7C-DE40-B333-FE8CF26AA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7" y="1396216"/>
            <a:ext cx="8528471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A78CC-41E2-9D4A-B0AF-FA92BE44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63" y="0"/>
            <a:ext cx="60886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6B4AA2-4763-5244-BDD2-674D403220E0}"/>
              </a:ext>
            </a:extLst>
          </p:cNvPr>
          <p:cNvSpPr/>
          <p:nvPr/>
        </p:nvSpPr>
        <p:spPr>
          <a:xfrm>
            <a:off x="1527663" y="1634491"/>
            <a:ext cx="6008914" cy="423798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71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6F806-9550-7143-B8A2-35DF212A4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6" y="843148"/>
            <a:ext cx="8479955" cy="6014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7B238-B236-134E-A9C6-21F3437FB728}"/>
              </a:ext>
            </a:extLst>
          </p:cNvPr>
          <p:cNvSpPr txBox="1"/>
          <p:nvPr/>
        </p:nvSpPr>
        <p:spPr>
          <a:xfrm>
            <a:off x="558140" y="368135"/>
            <a:ext cx="465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bioinfo.umassmed.edu</a:t>
            </a:r>
            <a:r>
              <a:rPr lang="en-US" dirty="0"/>
              <a:t>/</a:t>
            </a:r>
            <a:r>
              <a:rPr lang="en-US" dirty="0" err="1"/>
              <a:t>index.php?p</a:t>
            </a:r>
            <a:r>
              <a:rPr lang="en-US" dirty="0"/>
              <a:t>=33</a:t>
            </a:r>
          </a:p>
        </p:txBody>
      </p:sp>
    </p:spTree>
    <p:extLst>
      <p:ext uri="{BB962C8B-B14F-4D97-AF65-F5344CB8AC3E}">
        <p14:creationId xmlns:p14="http://schemas.microsoft.com/office/powerpoint/2010/main" val="171203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7B238-B236-134E-A9C6-21F3437FB728}"/>
              </a:ext>
            </a:extLst>
          </p:cNvPr>
          <p:cNvSpPr txBox="1"/>
          <p:nvPr/>
        </p:nvSpPr>
        <p:spPr>
          <a:xfrm>
            <a:off x="558140" y="368135"/>
            <a:ext cx="465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bioinfo.umassmed.edu</a:t>
            </a:r>
            <a:r>
              <a:rPr lang="en-US" dirty="0"/>
              <a:t>/</a:t>
            </a:r>
            <a:r>
              <a:rPr lang="en-US" dirty="0" err="1"/>
              <a:t>index.php?p</a:t>
            </a:r>
            <a:r>
              <a:rPr lang="en-US" dirty="0"/>
              <a:t>=33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D1E0BA-BF5F-C94D-8041-6B7394FB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16" y="901809"/>
            <a:ext cx="8512077" cy="53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67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7B238-B236-134E-A9C6-21F3437FB728}"/>
              </a:ext>
            </a:extLst>
          </p:cNvPr>
          <p:cNvSpPr txBox="1"/>
          <p:nvPr/>
        </p:nvSpPr>
        <p:spPr>
          <a:xfrm>
            <a:off x="558140" y="368135"/>
            <a:ext cx="465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bioinfo.umassmed.edu</a:t>
            </a:r>
            <a:r>
              <a:rPr lang="en-US" dirty="0"/>
              <a:t>/</a:t>
            </a:r>
            <a:r>
              <a:rPr lang="en-US" dirty="0" err="1"/>
              <a:t>index.php?p</a:t>
            </a:r>
            <a:r>
              <a:rPr lang="en-US" dirty="0"/>
              <a:t>=33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74813-1F32-3843-9B4A-7CA71DB8F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70" y="842567"/>
            <a:ext cx="6808465" cy="4543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16EC4-C028-074C-AF17-DBA2962F3A86}"/>
              </a:ext>
            </a:extLst>
          </p:cNvPr>
          <p:cNvSpPr txBox="1"/>
          <p:nvPr/>
        </p:nvSpPr>
        <p:spPr>
          <a:xfrm>
            <a:off x="401444" y="5597911"/>
            <a:ext cx="8151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rsem</a:t>
            </a:r>
            <a:r>
              <a:rPr lang="en-US" dirty="0"/>
              <a:t>-prepare-reference --</a:t>
            </a:r>
            <a:r>
              <a:rPr lang="en-US" dirty="0" err="1"/>
              <a:t>gtf</a:t>
            </a:r>
            <a:r>
              <a:rPr lang="en-US" dirty="0"/>
              <a:t> /path/to/</a:t>
            </a:r>
            <a:r>
              <a:rPr lang="en-US" dirty="0" err="1"/>
              <a:t>trasncriptome</a:t>
            </a:r>
            <a:r>
              <a:rPr lang="en-US" dirty="0"/>
              <a:t>/data/</a:t>
            </a:r>
            <a:r>
              <a:rPr lang="en-US" dirty="0" err="1"/>
              <a:t>annotation.gtf</a:t>
            </a:r>
            <a:r>
              <a:rPr lang="en-US" dirty="0"/>
              <a:t> --bowtie2 /path/to/</a:t>
            </a:r>
            <a:r>
              <a:rPr lang="en-US" dirty="0" err="1"/>
              <a:t>trasncriptome</a:t>
            </a:r>
            <a:r>
              <a:rPr lang="en-US" dirty="0"/>
              <a:t>/data/</a:t>
            </a:r>
            <a:r>
              <a:rPr lang="en-US" dirty="0" err="1"/>
              <a:t>genome.fasta</a:t>
            </a:r>
            <a:r>
              <a:rPr lang="en-US" dirty="0"/>
              <a:t>  /</a:t>
            </a:r>
            <a:r>
              <a:rPr lang="en-US" dirty="0" err="1"/>
              <a:t>nl</a:t>
            </a:r>
            <a:r>
              <a:rPr lang="en-US" dirty="0"/>
              <a:t>/</a:t>
            </a:r>
            <a:r>
              <a:rPr lang="en-US" dirty="0" err="1"/>
              <a:t>umw_anthony_imbalzano</a:t>
            </a:r>
            <a:r>
              <a:rPr lang="en-US" dirty="0"/>
              <a:t>/Sabriya/</a:t>
            </a:r>
            <a:r>
              <a:rPr lang="en-US" dirty="0" err="1"/>
              <a:t>RNASeq</a:t>
            </a:r>
            <a:r>
              <a:rPr lang="en-US" dirty="0"/>
              <a:t>/output</a:t>
            </a:r>
          </a:p>
        </p:txBody>
      </p:sp>
    </p:spTree>
    <p:extLst>
      <p:ext uri="{BB962C8B-B14F-4D97-AF65-F5344CB8AC3E}">
        <p14:creationId xmlns:p14="http://schemas.microsoft.com/office/powerpoint/2010/main" val="94769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75E74-3DF9-C647-9CE0-C0558EA1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5" y="223024"/>
            <a:ext cx="8456684" cy="64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1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7B238-B236-134E-A9C6-21F3437FB728}"/>
              </a:ext>
            </a:extLst>
          </p:cNvPr>
          <p:cNvSpPr txBox="1"/>
          <p:nvPr/>
        </p:nvSpPr>
        <p:spPr>
          <a:xfrm>
            <a:off x="558140" y="368135"/>
            <a:ext cx="465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bioinfo.umassmed.edu</a:t>
            </a:r>
            <a:r>
              <a:rPr lang="en-US" dirty="0"/>
              <a:t>/</a:t>
            </a:r>
            <a:r>
              <a:rPr lang="en-US" dirty="0" err="1"/>
              <a:t>index.php?p</a:t>
            </a:r>
            <a:r>
              <a:rPr lang="en-US" dirty="0"/>
              <a:t>=33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B0C13-B460-E647-9729-5DF1E728F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2"/>
          <a:stretch/>
        </p:blipFill>
        <p:spPr>
          <a:xfrm>
            <a:off x="372766" y="0"/>
            <a:ext cx="8133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9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66B78-C763-8643-B535-6E293609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34" y="234175"/>
            <a:ext cx="7762741" cy="60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83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DAA41-4A8E-EA48-AB2F-12EBCC78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5" y="0"/>
            <a:ext cx="8255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17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86B0F-C867-C54B-9C98-6EC833EBD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18"/>
          <a:stretch/>
        </p:blipFill>
        <p:spPr>
          <a:xfrm>
            <a:off x="223024" y="566009"/>
            <a:ext cx="8675649" cy="35151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6C08AD-6F18-074A-9B3B-256D31FDEDDE}"/>
              </a:ext>
            </a:extLst>
          </p:cNvPr>
          <p:cNvSpPr/>
          <p:nvPr/>
        </p:nvSpPr>
        <p:spPr>
          <a:xfrm>
            <a:off x="234174" y="4348964"/>
            <a:ext cx="86644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Single-end RNA-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bsub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-n 1 -o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logS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-q long -R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rusage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[mem=80000] -W999 "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rsem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-calculate-expression --bowtie2 --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-threads 12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/msAdiposeMSC_GSE116558_1_R1.fastq.gz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/mm10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/AdiposeMSC_1_R1_ucsc_RSEM”</a:t>
            </a: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44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073C5-1EF7-FD4E-B2A6-E3AEB817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49" y="100361"/>
            <a:ext cx="7884552" cy="64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7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1BE54-3075-1240-9018-DDB04601A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14" y="100361"/>
            <a:ext cx="7572917" cy="63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5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</p:spTree>
    <p:extLst>
      <p:ext uri="{BB962C8B-B14F-4D97-AF65-F5344CB8AC3E}">
        <p14:creationId xmlns:p14="http://schemas.microsoft.com/office/powerpoint/2010/main" val="230343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ACE2F-3D6B-F348-A44B-D30C9FB37F60}"/>
              </a:ext>
            </a:extLst>
          </p:cNvPr>
          <p:cNvSpPr txBox="1"/>
          <p:nvPr/>
        </p:nvSpPr>
        <p:spPr>
          <a:xfrm>
            <a:off x="624468" y="323385"/>
            <a:ext cx="141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RSEM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3EAB6-CE75-A549-877D-C533CCC1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8610"/>
            <a:ext cx="5999356" cy="2636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B81898-669C-D94B-94DD-E3B0AB3C2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" y="3174785"/>
            <a:ext cx="4825302" cy="2112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0C278C-3E28-2747-ABB1-FCDB0F5DC39F}"/>
              </a:ext>
            </a:extLst>
          </p:cNvPr>
          <p:cNvSpPr txBox="1"/>
          <p:nvPr/>
        </p:nvSpPr>
        <p:spPr>
          <a:xfrm>
            <a:off x="334537" y="2805453"/>
            <a:ext cx="13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364D0-742F-064C-B52D-0E77D257E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688" y="4627601"/>
            <a:ext cx="4152797" cy="2115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F5438A-A535-224E-AFEF-E37C16DF05D8}"/>
              </a:ext>
            </a:extLst>
          </p:cNvPr>
          <p:cNvSpPr txBox="1"/>
          <p:nvPr/>
        </p:nvSpPr>
        <p:spPr>
          <a:xfrm>
            <a:off x="5865541" y="4258269"/>
            <a:ext cx="249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 variant results</a:t>
            </a:r>
          </a:p>
        </p:txBody>
      </p:sp>
    </p:spTree>
    <p:extLst>
      <p:ext uri="{BB962C8B-B14F-4D97-AF65-F5344CB8AC3E}">
        <p14:creationId xmlns:p14="http://schemas.microsoft.com/office/powerpoint/2010/main" val="22824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 txBox="1">
            <a:spLocks/>
          </p:cNvSpPr>
          <p:nvPr/>
        </p:nvSpPr>
        <p:spPr bwMode="auto">
          <a:xfrm>
            <a:off x="457200" y="1301750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rgbClr val="000000"/>
                </a:solidFill>
                <a:latin typeface="Arial" charset="0"/>
                <a:cs typeface="Arial" charset="0"/>
              </a:rPr>
              <a:t>RNA-</a:t>
            </a:r>
            <a:r>
              <a:rPr lang="en-US" b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Pipline</a:t>
            </a:r>
            <a:endParaRPr lang="en-US" b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b="1" dirty="0">
                <a:solidFill>
                  <a:srgbClr val="000000"/>
                </a:solidFill>
                <a:latin typeface="Arial" charset="0"/>
                <a:cs typeface="Arial" charset="0"/>
              </a:rPr>
              <a:t>Methods and Tools</a:t>
            </a:r>
          </a:p>
        </p:txBody>
      </p:sp>
      <p:sp>
        <p:nvSpPr>
          <p:cNvPr id="88069" name="TextBox 9"/>
          <p:cNvSpPr txBox="1">
            <a:spLocks noChangeArrowheads="1"/>
          </p:cNvSpPr>
          <p:nvPr/>
        </p:nvSpPr>
        <p:spPr bwMode="auto">
          <a:xfrm>
            <a:off x="4068763" y="2986088"/>
            <a:ext cx="4618037" cy="58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Bowtie2 to align reads in a splice-aware manner and aids the discovery of new splice junctions</a:t>
            </a:r>
          </a:p>
        </p:txBody>
      </p:sp>
      <p:sp>
        <p:nvSpPr>
          <p:cNvPr id="88070" name="TextBox 10"/>
          <p:cNvSpPr txBox="1">
            <a:spLocks noChangeArrowheads="1"/>
          </p:cNvSpPr>
          <p:nvPr/>
        </p:nvSpPr>
        <p:spPr bwMode="auto">
          <a:xfrm>
            <a:off x="4068763" y="4450715"/>
            <a:ext cx="4618037" cy="161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RSEM is a software package for estimating gene and isoform expression levels from RNA-</a:t>
            </a:r>
            <a:r>
              <a:rPr lang="en-US" sz="1400" dirty="0" err="1">
                <a:solidFill>
                  <a:srgbClr val="000000"/>
                </a:solidFill>
                <a:latin typeface="Arial" charset="0"/>
              </a:rPr>
              <a:t>Seq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data. The RSEM package provides an user-friendly interface, supports threads for parallel computation of the EM algorithm, single-end and paired-end read data, quality scores, variable-length reads and RSPD estimation. </a:t>
            </a:r>
          </a:p>
        </p:txBody>
      </p:sp>
      <p:sp>
        <p:nvSpPr>
          <p:cNvPr id="88071" name="TextBox 11"/>
          <p:cNvSpPr txBox="1">
            <a:spLocks noChangeArrowheads="1"/>
          </p:cNvSpPr>
          <p:nvPr/>
        </p:nvSpPr>
        <p:spPr bwMode="auto">
          <a:xfrm>
            <a:off x="4068763" y="1978025"/>
            <a:ext cx="461803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  <a:hlinkClick r:id="rId2"/>
              </a:rPr>
              <a:t>Bowtie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and Bowtie2 use Burrows-Wheeler indexing for aligning reads. With bowtie2 there is no upper limit on the read length</a:t>
            </a:r>
          </a:p>
        </p:txBody>
      </p:sp>
      <p:pic>
        <p:nvPicPr>
          <p:cNvPr id="38914" name="Picture 2" descr="Bioinformatics Pipeline for Transcriptome Sequencing Analysis ...">
            <a:extLst>
              <a:ext uri="{FF2B5EF4-FFF2-40B4-BE49-F238E27FC236}">
                <a16:creationId xmlns:a16="http://schemas.microsoft.com/office/drawing/2014/main" id="{DC18669E-1EAE-FB46-9949-E707107A0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36" y="2110422"/>
            <a:ext cx="3622643" cy="44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DBA76E-1BFA-4D47-B921-39ADFE21077D}"/>
              </a:ext>
            </a:extLst>
          </p:cNvPr>
          <p:cNvSpPr/>
          <p:nvPr/>
        </p:nvSpPr>
        <p:spPr>
          <a:xfrm>
            <a:off x="1383030" y="2849880"/>
            <a:ext cx="1314450" cy="407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Bowtie2</a:t>
            </a:r>
          </a:p>
        </p:txBody>
      </p:sp>
    </p:spTree>
    <p:extLst>
      <p:ext uri="{BB962C8B-B14F-4D97-AF65-F5344CB8AC3E}">
        <p14:creationId xmlns:p14="http://schemas.microsoft.com/office/powerpoint/2010/main" val="3702458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9445F6-5F6A-244D-8559-84D95CBBD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64" y="1195540"/>
            <a:ext cx="6294226" cy="5338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4AF1F8-4758-9348-81D2-D566468EC260}"/>
              </a:ext>
            </a:extLst>
          </p:cNvPr>
          <p:cNvSpPr txBox="1"/>
          <p:nvPr/>
        </p:nvSpPr>
        <p:spPr>
          <a:xfrm>
            <a:off x="557561" y="524107"/>
            <a:ext cx="5497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Gene Expression analysis remains (week 6)</a:t>
            </a:r>
          </a:p>
          <a:p>
            <a:endParaRPr lang="en-US" dirty="0"/>
          </a:p>
          <a:p>
            <a:r>
              <a:rPr lang="en-US" dirty="0"/>
              <a:t>….then figures like this are possible</a:t>
            </a:r>
          </a:p>
        </p:txBody>
      </p:sp>
    </p:spTree>
    <p:extLst>
      <p:ext uri="{BB962C8B-B14F-4D97-AF65-F5344CB8AC3E}">
        <p14:creationId xmlns:p14="http://schemas.microsoft.com/office/powerpoint/2010/main" val="342847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A78CC-41E2-9D4A-B0AF-FA92BE44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63" y="0"/>
            <a:ext cx="60886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6B4AA2-4763-5244-BDD2-674D403220E0}"/>
              </a:ext>
            </a:extLst>
          </p:cNvPr>
          <p:cNvSpPr/>
          <p:nvPr/>
        </p:nvSpPr>
        <p:spPr>
          <a:xfrm>
            <a:off x="1527663" y="4011930"/>
            <a:ext cx="6008914" cy="262889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2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0451D5-BFBB-A343-BDE5-689C541C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887156"/>
            <a:ext cx="8465819" cy="34791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75D885-E2F3-3A42-9481-B8B3DFD6DEAD}"/>
              </a:ext>
            </a:extLst>
          </p:cNvPr>
          <p:cNvSpPr/>
          <p:nvPr/>
        </p:nvSpPr>
        <p:spPr>
          <a:xfrm>
            <a:off x="333374" y="3246120"/>
            <a:ext cx="8307705" cy="112014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3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BDE19F-61D8-3048-AF92-EBFEBEE1CA73}"/>
              </a:ext>
            </a:extLst>
          </p:cNvPr>
          <p:cNvSpPr/>
          <p:nvPr/>
        </p:nvSpPr>
        <p:spPr>
          <a:xfrm>
            <a:off x="2982799" y="3977640"/>
            <a:ext cx="6008914" cy="121586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3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Group 1">
            <a:extLst>
              <a:ext uri="{FF2B5EF4-FFF2-40B4-BE49-F238E27FC236}">
                <a16:creationId xmlns:a16="http://schemas.microsoft.com/office/drawing/2014/main" id="{F63A44DD-3FDA-F44E-B733-FB89A775C475}"/>
              </a:ext>
            </a:extLst>
          </p:cNvPr>
          <p:cNvGrpSpPr>
            <a:grpSpLocks/>
          </p:cNvGrpSpPr>
          <p:nvPr/>
        </p:nvGrpSpPr>
        <p:grpSpPr bwMode="auto">
          <a:xfrm>
            <a:off x="287338" y="552450"/>
            <a:ext cx="8755062" cy="6178550"/>
            <a:chOff x="287338" y="552910"/>
            <a:chExt cx="8755062" cy="6178090"/>
          </a:xfrm>
        </p:grpSpPr>
        <p:sp>
          <p:nvSpPr>
            <p:cNvPr id="47106" name="Rectangle 1">
              <a:extLst>
                <a:ext uri="{FF2B5EF4-FFF2-40B4-BE49-F238E27FC236}">
                  <a16:creationId xmlns:a16="http://schemas.microsoft.com/office/drawing/2014/main" id="{CB34DC07-94BA-1B48-8B29-09FCAD8F0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775" y="552910"/>
              <a:ext cx="28114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rgbClr val="000090"/>
                  </a:solidFill>
                  <a:latin typeface="Times" pitchFamily="2" charset="0"/>
                </a:rPr>
                <a:t>Binding profile</a:t>
              </a:r>
            </a:p>
          </p:txBody>
        </p:sp>
        <p:grpSp>
          <p:nvGrpSpPr>
            <p:cNvPr id="47107" name="Group 38">
              <a:extLst>
                <a:ext uri="{FF2B5EF4-FFF2-40B4-BE49-F238E27FC236}">
                  <a16:creationId xmlns:a16="http://schemas.microsoft.com/office/drawing/2014/main" id="{44AD1797-79C4-0A47-B853-8060B84CF5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363" y="971550"/>
              <a:ext cx="7861300" cy="1920875"/>
              <a:chOff x="740824" y="971551"/>
              <a:chExt cx="7861839" cy="1921382"/>
            </a:xfrm>
          </p:grpSpPr>
          <p:sp>
            <p:nvSpPr>
              <p:cNvPr id="47125" name="TextBox 8">
                <a:extLst>
                  <a:ext uri="{FF2B5EF4-FFF2-40B4-BE49-F238E27FC236}">
                    <a16:creationId xmlns:a16="http://schemas.microsoft.com/office/drawing/2014/main" id="{87D11AF6-3D72-A44F-95C4-2A95162831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5" y="1226078"/>
                <a:ext cx="84613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Oct4</a:t>
                </a:r>
              </a:p>
            </p:txBody>
          </p:sp>
          <p:sp>
            <p:nvSpPr>
              <p:cNvPr id="47126" name="TextBox 9">
                <a:extLst>
                  <a:ext uri="{FF2B5EF4-FFF2-40B4-BE49-F238E27FC236}">
                    <a16:creationId xmlns:a16="http://schemas.microsoft.com/office/drawing/2014/main" id="{779B8A5D-B29B-DE4F-AA33-21FDDECE45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5" y="1530357"/>
                <a:ext cx="103187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Nanog</a:t>
                </a:r>
              </a:p>
            </p:txBody>
          </p:sp>
          <p:sp>
            <p:nvSpPr>
              <p:cNvPr id="47127" name="TextBox 10">
                <a:extLst>
                  <a:ext uri="{FF2B5EF4-FFF2-40B4-BE49-F238E27FC236}">
                    <a16:creationId xmlns:a16="http://schemas.microsoft.com/office/drawing/2014/main" id="{78DA3FD5-D356-9848-B773-6BEB5D9A38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5" y="1835166"/>
                <a:ext cx="84613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Sox2</a:t>
                </a:r>
              </a:p>
            </p:txBody>
          </p:sp>
          <p:sp>
            <p:nvSpPr>
              <p:cNvPr id="47128" name="TextBox 13">
                <a:extLst>
                  <a:ext uri="{FF2B5EF4-FFF2-40B4-BE49-F238E27FC236}">
                    <a16:creationId xmlns:a16="http://schemas.microsoft.com/office/drawing/2014/main" id="{6C7226C7-BAA6-E14D-992A-9644EB2A04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3654" y="971551"/>
                <a:ext cx="74453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1 kb</a:t>
                </a:r>
              </a:p>
            </p:txBody>
          </p:sp>
          <p:grpSp>
            <p:nvGrpSpPr>
              <p:cNvPr id="47129" name="Group 23">
                <a:extLst>
                  <a:ext uri="{FF2B5EF4-FFF2-40B4-BE49-F238E27FC236}">
                    <a16:creationId xmlns:a16="http://schemas.microsoft.com/office/drawing/2014/main" id="{2C2C3173-787C-CB42-8CAD-3DB3275691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54163" y="1354139"/>
                <a:ext cx="7048500" cy="1538794"/>
                <a:chOff x="1554163" y="1354138"/>
                <a:chExt cx="7048500" cy="3410941"/>
              </a:xfrm>
            </p:grpSpPr>
            <p:pic>
              <p:nvPicPr>
                <p:cNvPr id="47132" name="Picture 4">
                  <a:extLst>
                    <a:ext uri="{FF2B5EF4-FFF2-40B4-BE49-F238E27FC236}">
                      <a16:creationId xmlns:a16="http://schemas.microsoft.com/office/drawing/2014/main" id="{8D56BAB2-8715-BE4A-83CD-983DE3650D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54163" y="1354138"/>
                  <a:ext cx="7048500" cy="21097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133" name="Picture 7">
                  <a:extLst>
                    <a:ext uri="{FF2B5EF4-FFF2-40B4-BE49-F238E27FC236}">
                      <a16:creationId xmlns:a16="http://schemas.microsoft.com/office/drawing/2014/main" id="{AE979ED9-3A20-BB42-927A-19BD804DB5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54163" y="3554413"/>
                  <a:ext cx="7002462" cy="479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" name="Line 30">
                  <a:extLst>
                    <a:ext uri="{FF2B5EF4-FFF2-40B4-BE49-F238E27FC236}">
                      <a16:creationId xmlns:a16="http://schemas.microsoft.com/office/drawing/2014/main" id="{984958F0-83ED-3D46-856B-24FA376EEC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81850" y="1524188"/>
                  <a:ext cx="514385" cy="3518"/>
                </a:xfrm>
                <a:prstGeom prst="line">
                  <a:avLst/>
                </a:pr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Times"/>
                    <a:ea typeface="+mn-ea"/>
                    <a:cs typeface="Times"/>
                  </a:endParaRPr>
                </a:p>
              </p:txBody>
            </p:sp>
            <p:sp>
              <p:nvSpPr>
                <p:cNvPr id="47135" name="TextBox 2">
                  <a:extLst>
                    <a:ext uri="{FF2B5EF4-FFF2-40B4-BE49-F238E27FC236}">
                      <a16:creationId xmlns:a16="http://schemas.microsoft.com/office/drawing/2014/main" id="{36E5028B-5793-DE41-9BCA-95FFFCB768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81338" y="3741737"/>
                  <a:ext cx="949325" cy="102334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 b="1">
                    <a:latin typeface="Times" pitchFamily="2" charset="0"/>
                  </a:endParaRPr>
                </a:p>
              </p:txBody>
            </p:sp>
          </p:grpSp>
          <p:sp>
            <p:nvSpPr>
              <p:cNvPr id="47130" name="TextBox 8">
                <a:extLst>
                  <a:ext uri="{FF2B5EF4-FFF2-40B4-BE49-F238E27FC236}">
                    <a16:creationId xmlns:a16="http://schemas.microsoft.com/office/drawing/2014/main" id="{D7861508-5E93-034E-B5CD-29E659DAA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4" y="2088116"/>
                <a:ext cx="2505087" cy="673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Oct4</a:t>
                </a:r>
              </a:p>
              <a:p>
                <a:pPr eaLnBrk="1" hangingPunct="1">
                  <a:lnSpc>
                    <a:spcPts val="1875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(mouse Chr 17)</a:t>
                </a:r>
              </a:p>
            </p:txBody>
          </p:sp>
          <p:sp>
            <p:nvSpPr>
              <p:cNvPr id="47131" name="TextBox 24">
                <a:extLst>
                  <a:ext uri="{FF2B5EF4-FFF2-40B4-BE49-F238E27FC236}">
                    <a16:creationId xmlns:a16="http://schemas.microsoft.com/office/drawing/2014/main" id="{5CE0BA33-9C6C-4144-B72F-2D3DCB500F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1338" y="2334793"/>
                <a:ext cx="97895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" pitchFamily="2" charset="0"/>
                </a:endParaRPr>
              </a:p>
            </p:txBody>
          </p:sp>
        </p:grpSp>
        <p:grpSp>
          <p:nvGrpSpPr>
            <p:cNvPr id="47108" name="Group 39">
              <a:extLst>
                <a:ext uri="{FF2B5EF4-FFF2-40B4-BE49-F238E27FC236}">
                  <a16:creationId xmlns:a16="http://schemas.microsoft.com/office/drawing/2014/main" id="{7ECE2557-DC99-7144-BDEA-E59C2F9A8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338" y="2863850"/>
              <a:ext cx="8534400" cy="1827213"/>
              <a:chOff x="287864" y="2864403"/>
              <a:chExt cx="8533876" cy="1826211"/>
            </a:xfrm>
          </p:grpSpPr>
          <p:pic>
            <p:nvPicPr>
              <p:cNvPr id="47117" name="Picture 4">
                <a:extLst>
                  <a:ext uri="{FF2B5EF4-FFF2-40B4-BE49-F238E27FC236}">
                    <a16:creationId xmlns:a16="http://schemas.microsoft.com/office/drawing/2014/main" id="{6E7D6B4E-6AF6-8648-88C5-981A493D4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820" y="3268138"/>
                <a:ext cx="6700700" cy="383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118" name="Picture 5">
                <a:extLst>
                  <a:ext uri="{FF2B5EF4-FFF2-40B4-BE49-F238E27FC236}">
                    <a16:creationId xmlns:a16="http://schemas.microsoft.com/office/drawing/2014/main" id="{ABBC99B2-0B05-E246-8121-B7361565B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8066" y="3634873"/>
                <a:ext cx="6686021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119" name="TextBox 25">
                <a:extLst>
                  <a:ext uri="{FF2B5EF4-FFF2-40B4-BE49-F238E27FC236}">
                    <a16:creationId xmlns:a16="http://schemas.microsoft.com/office/drawing/2014/main" id="{DA075CCA-C04C-654C-8380-3A33B22D2F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864" y="3338527"/>
                <a:ext cx="174409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H3K4me3</a:t>
                </a:r>
              </a:p>
            </p:txBody>
          </p:sp>
          <p:sp>
            <p:nvSpPr>
              <p:cNvPr id="47120" name="TextBox 26">
                <a:extLst>
                  <a:ext uri="{FF2B5EF4-FFF2-40B4-BE49-F238E27FC236}">
                    <a16:creationId xmlns:a16="http://schemas.microsoft.com/office/drawing/2014/main" id="{FE856D2B-F05C-9D4A-BB62-10D9D1D225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864" y="3711593"/>
                <a:ext cx="174409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H3K36me3</a:t>
                </a:r>
              </a:p>
            </p:txBody>
          </p:sp>
          <p:sp>
            <p:nvSpPr>
              <p:cNvPr id="47121" name="TextBox 1">
                <a:extLst>
                  <a:ext uri="{FF2B5EF4-FFF2-40B4-BE49-F238E27FC236}">
                    <a16:creationId xmlns:a16="http://schemas.microsoft.com/office/drawing/2014/main" id="{BC03C953-0A7A-754E-BA90-1985216698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864" y="4016925"/>
                <a:ext cx="2082803" cy="673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FoxP1</a:t>
                </a:r>
              </a:p>
              <a:p>
                <a:pPr eaLnBrk="1" hangingPunct="1">
                  <a:lnSpc>
                    <a:spcPts val="2075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(mouse Chr 3)</a:t>
                </a:r>
              </a:p>
            </p:txBody>
          </p:sp>
          <p:sp>
            <p:nvSpPr>
              <p:cNvPr id="47122" name="TextBox 28">
                <a:extLst>
                  <a:ext uri="{FF2B5EF4-FFF2-40B4-BE49-F238E27FC236}">
                    <a16:creationId xmlns:a16="http://schemas.microsoft.com/office/drawing/2014/main" id="{40B194EA-CC0F-4D43-BFF7-46C6060346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58140" y="2864403"/>
                <a:ext cx="86360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50 kb</a:t>
                </a:r>
              </a:p>
            </p:txBody>
          </p:sp>
          <p:sp>
            <p:nvSpPr>
              <p:cNvPr id="20" name="Line 30">
                <a:extLst>
                  <a:ext uri="{FF2B5EF4-FFF2-40B4-BE49-F238E27FC236}">
                    <a16:creationId xmlns:a16="http://schemas.microsoft.com/office/drawing/2014/main" id="{637BA92B-B36A-474A-8C13-2F66CEA35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80423" y="3247041"/>
                <a:ext cx="474634" cy="3173"/>
              </a:xfrm>
              <a:prstGeom prst="lin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imes"/>
                  <a:ea typeface="+mn-ea"/>
                  <a:cs typeface="Times"/>
                </a:endParaRPr>
              </a:p>
            </p:txBody>
          </p:sp>
          <p:pic>
            <p:nvPicPr>
              <p:cNvPr id="47124" name="Picture 25">
                <a:extLst>
                  <a:ext uri="{FF2B5EF4-FFF2-40B4-BE49-F238E27FC236}">
                    <a16:creationId xmlns:a16="http://schemas.microsoft.com/office/drawing/2014/main" id="{F3BE5743-4E3F-AD44-8E82-12CA2B21F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6833" y="4097882"/>
                <a:ext cx="6277027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7109" name="Rectangle 33">
              <a:extLst>
                <a:ext uri="{FF2B5EF4-FFF2-40B4-BE49-F238E27FC236}">
                  <a16:creationId xmlns:a16="http://schemas.microsoft.com/office/drawing/2014/main" id="{7544A0E3-8C8B-3445-8B0B-D8DB63FD7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" y="5427663"/>
              <a:ext cx="1947863" cy="706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ZFP36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(human Chr 19)</a:t>
              </a:r>
              <a:endParaRPr lang="en-US" altLang="en-US" sz="2000">
                <a:latin typeface="Times" pitchFamily="2" charset="0"/>
              </a:endParaRPr>
            </a:p>
          </p:txBody>
        </p:sp>
        <p:sp>
          <p:nvSpPr>
            <p:cNvPr id="47110" name="Rectangle 34">
              <a:extLst>
                <a:ext uri="{FF2B5EF4-FFF2-40B4-BE49-F238E27FC236}">
                  <a16:creationId xmlns:a16="http://schemas.microsoft.com/office/drawing/2014/main" id="{D57FF2EB-7660-DC41-AA32-4BCED0BFB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13" y="5157788"/>
              <a:ext cx="11461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RNAP II</a:t>
              </a:r>
              <a:endParaRPr lang="en-US" altLang="en-US" sz="2000">
                <a:latin typeface="Times" pitchFamily="2" charset="0"/>
              </a:endParaRPr>
            </a:p>
          </p:txBody>
        </p:sp>
        <p:sp>
          <p:nvSpPr>
            <p:cNvPr id="47111" name="TextBox 13">
              <a:extLst>
                <a:ext uri="{FF2B5EF4-FFF2-40B4-BE49-F238E27FC236}">
                  <a16:creationId xmlns:a16="http://schemas.microsoft.com/office/drawing/2014/main" id="{B201B626-FDA8-3648-BF73-28F611282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200" y="4748213"/>
              <a:ext cx="7445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1 kb</a:t>
              </a:r>
            </a:p>
          </p:txBody>
        </p:sp>
        <p:sp>
          <p:nvSpPr>
            <p:cNvPr id="47112" name="TextBox 14">
              <a:extLst>
                <a:ext uri="{FF2B5EF4-FFF2-40B4-BE49-F238E27FC236}">
                  <a16:creationId xmlns:a16="http://schemas.microsoft.com/office/drawing/2014/main" id="{F07B096F-0229-AE47-8F32-6108C59D59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8100" y="5807670"/>
              <a:ext cx="39243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imes" pitchFamily="2" charset="0"/>
                </a:rPr>
                <a:t>Kagey et al. (2010). Nature 467: 430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a-DK" altLang="en-US" sz="1800">
                  <a:latin typeface="Times" pitchFamily="2" charset="0"/>
                </a:rPr>
                <a:t>Mikkelsen et al. (2007). Nature 448: 553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imes" pitchFamily="2" charset="0"/>
                </a:rPr>
                <a:t>Pepke et al. (2009). Nat. Methods 6: S22</a:t>
              </a:r>
            </a:p>
          </p:txBody>
        </p:sp>
        <p:grpSp>
          <p:nvGrpSpPr>
            <p:cNvPr id="47113" name="Group 41">
              <a:extLst>
                <a:ext uri="{FF2B5EF4-FFF2-40B4-BE49-F238E27FC236}">
                  <a16:creationId xmlns:a16="http://schemas.microsoft.com/office/drawing/2014/main" id="{4B3EEEEC-9D22-504F-BB3F-7F1B9E0776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0400" y="5148263"/>
              <a:ext cx="4249738" cy="682625"/>
              <a:chOff x="3352426" y="1984374"/>
              <a:chExt cx="4250101" cy="682626"/>
            </a:xfrm>
          </p:grpSpPr>
          <p:pic>
            <p:nvPicPr>
              <p:cNvPr id="47114" name="Picture 3">
                <a:extLst>
                  <a:ext uri="{FF2B5EF4-FFF2-40B4-BE49-F238E27FC236}">
                    <a16:creationId xmlns:a16="http://schemas.microsoft.com/office/drawing/2014/main" id="{BC3F1247-7C7A-D14E-958E-CFB049A41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426" y="1984374"/>
                <a:ext cx="4250101" cy="387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115" name="Picture 4">
                <a:extLst>
                  <a:ext uri="{FF2B5EF4-FFF2-40B4-BE49-F238E27FC236}">
                    <a16:creationId xmlns:a16="http://schemas.microsoft.com/office/drawing/2014/main" id="{19C6ACC3-2D4A-924E-BE9A-1826A0D67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4695" y="2419351"/>
                <a:ext cx="2795826" cy="247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Line 30">
                <a:extLst>
                  <a:ext uri="{FF2B5EF4-FFF2-40B4-BE49-F238E27FC236}">
                    <a16:creationId xmlns:a16="http://schemas.microsoft.com/office/drawing/2014/main" id="{DD3E890B-2E60-DC41-BDF6-81CE56989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68913" y="2008302"/>
                <a:ext cx="1135159" cy="1588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imes"/>
                  <a:ea typeface="+mn-ea"/>
                  <a:cs typeface="Time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960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80534-980F-AF46-A0B6-082AE4F7F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89" y="282886"/>
            <a:ext cx="7806690" cy="2405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A6F02-A34B-234B-B744-71004C95FCF1}"/>
              </a:ext>
            </a:extLst>
          </p:cNvPr>
          <p:cNvSpPr txBox="1"/>
          <p:nvPr/>
        </p:nvSpPr>
        <p:spPr>
          <a:xfrm>
            <a:off x="571500" y="2740125"/>
            <a:ext cx="6237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hbctraining.github.io</a:t>
            </a:r>
            <a:r>
              <a:rPr lang="en-US" sz="1400" dirty="0"/>
              <a:t>/Intro-to-</a:t>
            </a:r>
            <a:r>
              <a:rPr lang="en-US" sz="1400" dirty="0" err="1"/>
              <a:t>ChIPseq</a:t>
            </a:r>
            <a:r>
              <a:rPr lang="en-US" sz="1400" dirty="0"/>
              <a:t>/lessons/05_peak_calling_macs.html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E3AB5-2C1F-AE43-AE52-FC0790851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513887"/>
            <a:ext cx="3197412" cy="1872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49A6A-8786-C34D-A1D4-21B14610B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24" y="3442713"/>
            <a:ext cx="2868696" cy="3062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B5D9C-7961-D149-B754-E9E6D6DC8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920" y="3442713"/>
            <a:ext cx="1181100" cy="2871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4D838D-AC43-4D47-AA32-8F3E235E5BDC}"/>
              </a:ext>
            </a:extLst>
          </p:cNvPr>
          <p:cNvSpPr txBox="1"/>
          <p:nvPr/>
        </p:nvSpPr>
        <p:spPr>
          <a:xfrm>
            <a:off x="486564" y="5852230"/>
            <a:ext cx="341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Mahony and Pugh, 2015, Critical Reviews in Biochemistry and Molecular Biology,</a:t>
            </a:r>
          </a:p>
          <a:p>
            <a:r>
              <a:rPr lang="en-US" sz="1400" dirty="0"/>
              <a:t>Volume 50, 2015 - Issue 4 </a:t>
            </a:r>
          </a:p>
        </p:txBody>
      </p:sp>
    </p:spTree>
    <p:extLst>
      <p:ext uri="{BB962C8B-B14F-4D97-AF65-F5344CB8AC3E}">
        <p14:creationId xmlns:p14="http://schemas.microsoft.com/office/powerpoint/2010/main" val="409019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A70A1B-6A2E-4448-AD58-24549D85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256540"/>
            <a:ext cx="3802380" cy="405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6224F-36C4-E34F-96FB-8EE6F265F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61833"/>
            <a:ext cx="7448550" cy="592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7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A634B3-F5C5-5F4D-A80E-9BA25FC5C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7" y="342900"/>
            <a:ext cx="8092325" cy="64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12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2356</TotalTime>
  <Words>904</Words>
  <Application>Microsoft Macintosh PowerPoint</Application>
  <PresentationFormat>On-screen Show (4:3)</PresentationFormat>
  <Paragraphs>115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ＭＳ Ｐゴシック</vt:lpstr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Sabriya Syed</dc:creator>
  <cp:lastModifiedBy>Sabriya Syed</cp:lastModifiedBy>
  <cp:revision>34</cp:revision>
  <dcterms:created xsi:type="dcterms:W3CDTF">2020-06-23T19:22:04Z</dcterms:created>
  <dcterms:modified xsi:type="dcterms:W3CDTF">2020-07-01T18:17:34Z</dcterms:modified>
</cp:coreProperties>
</file>